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4" r:id="rId1"/>
    <p:sldMasterId id="2147483702" r:id="rId2"/>
    <p:sldMasterId id="2147483686" r:id="rId3"/>
  </p:sldMasterIdLst>
  <p:notesMasterIdLst>
    <p:notesMasterId r:id="rId27"/>
  </p:notesMasterIdLst>
  <p:handoutMasterIdLst>
    <p:handoutMasterId r:id="rId28"/>
  </p:handoutMasterIdLst>
  <p:sldIdLst>
    <p:sldId id="277" r:id="rId4"/>
    <p:sldId id="399" r:id="rId5"/>
    <p:sldId id="400" r:id="rId6"/>
    <p:sldId id="408" r:id="rId7"/>
    <p:sldId id="401" r:id="rId8"/>
    <p:sldId id="409" r:id="rId9"/>
    <p:sldId id="402" r:id="rId10"/>
    <p:sldId id="403" r:id="rId11"/>
    <p:sldId id="410" r:id="rId12"/>
    <p:sldId id="404" r:id="rId13"/>
    <p:sldId id="412" r:id="rId14"/>
    <p:sldId id="413" r:id="rId15"/>
    <p:sldId id="414" r:id="rId16"/>
    <p:sldId id="415" r:id="rId17"/>
    <p:sldId id="416" r:id="rId18"/>
    <p:sldId id="417" r:id="rId19"/>
    <p:sldId id="418" r:id="rId20"/>
    <p:sldId id="419" r:id="rId21"/>
    <p:sldId id="420" r:id="rId22"/>
    <p:sldId id="405" r:id="rId23"/>
    <p:sldId id="406" r:id="rId24"/>
    <p:sldId id="407" r:id="rId25"/>
    <p:sldId id="411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8137"/>
    <a:srgbClr val="BC8F00"/>
    <a:srgbClr val="860000"/>
    <a:srgbClr val="00B0F0"/>
    <a:srgbClr val="1B3F5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074" autoAdjust="0"/>
    <p:restoredTop sz="94660" autoAdjust="0"/>
  </p:normalViewPr>
  <p:slideViewPr>
    <p:cSldViewPr snapToGrid="0">
      <p:cViewPr>
        <p:scale>
          <a:sx n="101" d="100"/>
          <a:sy n="101" d="100"/>
        </p:scale>
        <p:origin x="128" y="7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7" d="100"/>
          <a:sy n="67" d="100"/>
        </p:scale>
        <p:origin x="-3168" y="-77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CDA8E9-9948-4BC7-A1DE-415AE6D34228}" type="datetimeFigureOut">
              <a:rPr lang="en-US" smtClean="0"/>
              <a:pPr/>
              <a:t>5/19/2022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B5F544-A886-482E-AF73-1D6364AAC65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191961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A4AE53-78AB-4E30-A376-70F5FA87A326}" type="datetimeFigureOut">
              <a:rPr lang="en-US" smtClean="0"/>
              <a:pPr/>
              <a:t>5/19/2022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732FBC-CC67-4B17-8935-02F23E3364A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55582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197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8157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4941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1"/>
          <p:cNvSpPr/>
          <p:nvPr userDrawn="1"/>
        </p:nvSpPr>
        <p:spPr>
          <a:xfrm>
            <a:off x="-19050" y="1905000"/>
            <a:ext cx="12211050" cy="4953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sp>
        <p:nvSpPr>
          <p:cNvPr id="4" name="Прямоугольник 8"/>
          <p:cNvSpPr/>
          <p:nvPr userDrawn="1"/>
        </p:nvSpPr>
        <p:spPr>
          <a:xfrm>
            <a:off x="-19050" y="0"/>
            <a:ext cx="12211050" cy="4438650"/>
          </a:xfrm>
          <a:custGeom>
            <a:avLst/>
            <a:gdLst>
              <a:gd name="connsiteX0" fmla="*/ 0 w 12192000"/>
              <a:gd name="connsiteY0" fmla="*/ 0 h 4133850"/>
              <a:gd name="connsiteX1" fmla="*/ 12192000 w 12192000"/>
              <a:gd name="connsiteY1" fmla="*/ 0 h 4133850"/>
              <a:gd name="connsiteX2" fmla="*/ 12192000 w 12192000"/>
              <a:gd name="connsiteY2" fmla="*/ 4133850 h 4133850"/>
              <a:gd name="connsiteX3" fmla="*/ 0 w 12192000"/>
              <a:gd name="connsiteY3" fmla="*/ 4133850 h 4133850"/>
              <a:gd name="connsiteX4" fmla="*/ 0 w 12192000"/>
              <a:gd name="connsiteY4" fmla="*/ 0 h 4133850"/>
              <a:gd name="connsiteX0" fmla="*/ 19050 w 12211050"/>
              <a:gd name="connsiteY0" fmla="*/ 0 h 4133850"/>
              <a:gd name="connsiteX1" fmla="*/ 12211050 w 12211050"/>
              <a:gd name="connsiteY1" fmla="*/ 0 h 4133850"/>
              <a:gd name="connsiteX2" fmla="*/ 12211050 w 12211050"/>
              <a:gd name="connsiteY2" fmla="*/ 4133850 h 4133850"/>
              <a:gd name="connsiteX3" fmla="*/ 0 w 12211050"/>
              <a:gd name="connsiteY3" fmla="*/ 3219450 h 4133850"/>
              <a:gd name="connsiteX4" fmla="*/ 19050 w 12211050"/>
              <a:gd name="connsiteY4" fmla="*/ 0 h 4133850"/>
              <a:gd name="connsiteX0" fmla="*/ 19050 w 12211050"/>
              <a:gd name="connsiteY0" fmla="*/ 0 h 4438650"/>
              <a:gd name="connsiteX1" fmla="*/ 12211050 w 12211050"/>
              <a:gd name="connsiteY1" fmla="*/ 0 h 4438650"/>
              <a:gd name="connsiteX2" fmla="*/ 12211050 w 12211050"/>
              <a:gd name="connsiteY2" fmla="*/ 4438650 h 4438650"/>
              <a:gd name="connsiteX3" fmla="*/ 0 w 12211050"/>
              <a:gd name="connsiteY3" fmla="*/ 3219450 h 4438650"/>
              <a:gd name="connsiteX4" fmla="*/ 19050 w 12211050"/>
              <a:gd name="connsiteY4" fmla="*/ 0 h 4438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11050" h="4438650">
                <a:moveTo>
                  <a:pt x="19050" y="0"/>
                </a:moveTo>
                <a:lnTo>
                  <a:pt x="12211050" y="0"/>
                </a:lnTo>
                <a:lnTo>
                  <a:pt x="12211050" y="4438650"/>
                </a:lnTo>
                <a:lnTo>
                  <a:pt x="0" y="3219450"/>
                </a:lnTo>
                <a:lnTo>
                  <a:pt x="19050" y="0"/>
                </a:lnTo>
                <a:close/>
              </a:path>
            </a:pathLst>
          </a:cu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sp>
        <p:nvSpPr>
          <p:cNvPr id="5" name="Прямоугольник 3"/>
          <p:cNvSpPr/>
          <p:nvPr userDrawn="1"/>
        </p:nvSpPr>
        <p:spPr>
          <a:xfrm>
            <a:off x="1085850" y="1009650"/>
            <a:ext cx="10020300" cy="5238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sp>
        <p:nvSpPr>
          <p:cNvPr id="8" name="Рисунок 7"/>
          <p:cNvSpPr>
            <a:spLocks noGrp="1"/>
          </p:cNvSpPr>
          <p:nvPr>
            <p:ph type="pic" sz="quarter" idx="10"/>
          </p:nvPr>
        </p:nvSpPr>
        <p:spPr>
          <a:xfrm>
            <a:off x="1847850" y="2819400"/>
            <a:ext cx="8496300" cy="2800350"/>
          </a:xfrm>
          <a:prstGeom prst="rect">
            <a:avLst/>
          </a:prstGeom>
        </p:spPr>
        <p:txBody>
          <a:bodyPr/>
          <a:lstStyle/>
          <a:p>
            <a:pPr lvl="0"/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39740816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197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3695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143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20167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21695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20412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193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36952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86090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76270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81576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49416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1"/>
          <p:cNvSpPr/>
          <p:nvPr userDrawn="1"/>
        </p:nvSpPr>
        <p:spPr>
          <a:xfrm>
            <a:off x="-19050" y="1905000"/>
            <a:ext cx="12211050" cy="4953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sp>
        <p:nvSpPr>
          <p:cNvPr id="4" name="Прямоугольник 8"/>
          <p:cNvSpPr/>
          <p:nvPr userDrawn="1"/>
        </p:nvSpPr>
        <p:spPr>
          <a:xfrm>
            <a:off x="-19050" y="0"/>
            <a:ext cx="12211050" cy="4438650"/>
          </a:xfrm>
          <a:custGeom>
            <a:avLst/>
            <a:gdLst>
              <a:gd name="connsiteX0" fmla="*/ 0 w 12192000"/>
              <a:gd name="connsiteY0" fmla="*/ 0 h 4133850"/>
              <a:gd name="connsiteX1" fmla="*/ 12192000 w 12192000"/>
              <a:gd name="connsiteY1" fmla="*/ 0 h 4133850"/>
              <a:gd name="connsiteX2" fmla="*/ 12192000 w 12192000"/>
              <a:gd name="connsiteY2" fmla="*/ 4133850 h 4133850"/>
              <a:gd name="connsiteX3" fmla="*/ 0 w 12192000"/>
              <a:gd name="connsiteY3" fmla="*/ 4133850 h 4133850"/>
              <a:gd name="connsiteX4" fmla="*/ 0 w 12192000"/>
              <a:gd name="connsiteY4" fmla="*/ 0 h 4133850"/>
              <a:gd name="connsiteX0" fmla="*/ 19050 w 12211050"/>
              <a:gd name="connsiteY0" fmla="*/ 0 h 4133850"/>
              <a:gd name="connsiteX1" fmla="*/ 12211050 w 12211050"/>
              <a:gd name="connsiteY1" fmla="*/ 0 h 4133850"/>
              <a:gd name="connsiteX2" fmla="*/ 12211050 w 12211050"/>
              <a:gd name="connsiteY2" fmla="*/ 4133850 h 4133850"/>
              <a:gd name="connsiteX3" fmla="*/ 0 w 12211050"/>
              <a:gd name="connsiteY3" fmla="*/ 3219450 h 4133850"/>
              <a:gd name="connsiteX4" fmla="*/ 19050 w 12211050"/>
              <a:gd name="connsiteY4" fmla="*/ 0 h 4133850"/>
              <a:gd name="connsiteX0" fmla="*/ 19050 w 12211050"/>
              <a:gd name="connsiteY0" fmla="*/ 0 h 4438650"/>
              <a:gd name="connsiteX1" fmla="*/ 12211050 w 12211050"/>
              <a:gd name="connsiteY1" fmla="*/ 0 h 4438650"/>
              <a:gd name="connsiteX2" fmla="*/ 12211050 w 12211050"/>
              <a:gd name="connsiteY2" fmla="*/ 4438650 h 4438650"/>
              <a:gd name="connsiteX3" fmla="*/ 0 w 12211050"/>
              <a:gd name="connsiteY3" fmla="*/ 3219450 h 4438650"/>
              <a:gd name="connsiteX4" fmla="*/ 19050 w 12211050"/>
              <a:gd name="connsiteY4" fmla="*/ 0 h 4438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11050" h="4438650">
                <a:moveTo>
                  <a:pt x="19050" y="0"/>
                </a:moveTo>
                <a:lnTo>
                  <a:pt x="12211050" y="0"/>
                </a:lnTo>
                <a:lnTo>
                  <a:pt x="12211050" y="4438650"/>
                </a:lnTo>
                <a:lnTo>
                  <a:pt x="0" y="3219450"/>
                </a:lnTo>
                <a:lnTo>
                  <a:pt x="19050" y="0"/>
                </a:lnTo>
                <a:close/>
              </a:path>
            </a:pathLst>
          </a:cu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sp>
        <p:nvSpPr>
          <p:cNvPr id="5" name="Прямоугольник 3"/>
          <p:cNvSpPr/>
          <p:nvPr userDrawn="1"/>
        </p:nvSpPr>
        <p:spPr>
          <a:xfrm>
            <a:off x="1085850" y="1009650"/>
            <a:ext cx="10020300" cy="5238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sp>
        <p:nvSpPr>
          <p:cNvPr id="8" name="Рисунок 7"/>
          <p:cNvSpPr>
            <a:spLocks noGrp="1"/>
          </p:cNvSpPr>
          <p:nvPr>
            <p:ph type="pic" sz="quarter" idx="10"/>
          </p:nvPr>
        </p:nvSpPr>
        <p:spPr>
          <a:xfrm>
            <a:off x="1847850" y="2819400"/>
            <a:ext cx="8496300" cy="2800350"/>
          </a:xfrm>
          <a:prstGeom prst="rect">
            <a:avLst/>
          </a:prstGeom>
        </p:spPr>
        <p:txBody>
          <a:bodyPr/>
          <a:lstStyle/>
          <a:p>
            <a:pPr lvl="0"/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397408168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9A48AB-23F1-45F1-98E5-D2CDC7A5261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683537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Layou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302043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64638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932723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4037371" y="1"/>
            <a:ext cx="4128459" cy="6095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0" y="6753308"/>
            <a:ext cx="12192000" cy="1108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endParaRPr lang="en-US" sz="24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9096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sic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64638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932723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4037371" y="1"/>
            <a:ext cx="4128459" cy="6095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0" y="6753308"/>
            <a:ext cx="12192000" cy="1108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endParaRPr lang="en-US" sz="24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71595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asic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735627" y="164638"/>
            <a:ext cx="9456373" cy="76808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735627" y="932723"/>
            <a:ext cx="9456373" cy="38404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867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0" y="1"/>
            <a:ext cx="2543605" cy="686418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endParaRPr lang="en-US" sz="24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43781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1434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42176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1010261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0" y="2276872"/>
            <a:ext cx="12192000" cy="240026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1"/>
            <a:endParaRPr lang="ko-KR" altLang="en-US" sz="2400">
              <a:solidFill>
                <a:prstClr val="white"/>
              </a:solidFill>
            </a:endParaRPr>
          </a:p>
        </p:txBody>
      </p:sp>
      <p:sp>
        <p:nvSpPr>
          <p:cNvPr id="3" name="Isosceles Triangle 2"/>
          <p:cNvSpPr/>
          <p:nvPr userDrawn="1"/>
        </p:nvSpPr>
        <p:spPr>
          <a:xfrm rot="10800000">
            <a:off x="1583392" y="4677509"/>
            <a:ext cx="384043" cy="331071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1"/>
            <a:endParaRPr lang="ko-KR" altLang="en-US" sz="2400">
              <a:solidFill>
                <a:prstClr val="white"/>
              </a:solidFill>
            </a:endParaRPr>
          </a:p>
        </p:txBody>
      </p:sp>
      <p:sp>
        <p:nvSpPr>
          <p:cNvPr id="12" name="Isosceles Triangle 11"/>
          <p:cNvSpPr/>
          <p:nvPr userDrawn="1"/>
        </p:nvSpPr>
        <p:spPr>
          <a:xfrm rot="10800000">
            <a:off x="4463712" y="4677509"/>
            <a:ext cx="384043" cy="331071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1"/>
            <a:endParaRPr lang="ko-KR" altLang="en-US" sz="2400">
              <a:solidFill>
                <a:prstClr val="white"/>
              </a:solidFill>
            </a:endParaRPr>
          </a:p>
        </p:txBody>
      </p:sp>
      <p:sp>
        <p:nvSpPr>
          <p:cNvPr id="13" name="Isosceles Triangle 12"/>
          <p:cNvSpPr/>
          <p:nvPr userDrawn="1"/>
        </p:nvSpPr>
        <p:spPr>
          <a:xfrm rot="10800000">
            <a:off x="7344032" y="4677509"/>
            <a:ext cx="384043" cy="331071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1"/>
            <a:endParaRPr lang="ko-KR" altLang="en-US" sz="2400">
              <a:solidFill>
                <a:prstClr val="white"/>
              </a:solidFill>
            </a:endParaRPr>
          </a:p>
        </p:txBody>
      </p:sp>
      <p:sp>
        <p:nvSpPr>
          <p:cNvPr id="14" name="Isosceles Triangle 13"/>
          <p:cNvSpPr/>
          <p:nvPr userDrawn="1"/>
        </p:nvSpPr>
        <p:spPr>
          <a:xfrm rot="10800000">
            <a:off x="10224348" y="4677509"/>
            <a:ext cx="384043" cy="331071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1"/>
            <a:endParaRPr lang="ko-KR" altLang="en-US" sz="2400">
              <a:solidFill>
                <a:prstClr val="white"/>
              </a:solidFill>
            </a:endParaRPr>
          </a:p>
        </p:txBody>
      </p:sp>
      <p:sp>
        <p:nvSpPr>
          <p:cNvPr id="15" name="Rectangle 14"/>
          <p:cNvSpPr/>
          <p:nvPr userDrawn="1"/>
        </p:nvSpPr>
        <p:spPr>
          <a:xfrm>
            <a:off x="4037371" y="1"/>
            <a:ext cx="4128459" cy="6095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16" name="Rectangle 15"/>
          <p:cNvSpPr/>
          <p:nvPr userDrawn="1"/>
        </p:nvSpPr>
        <p:spPr>
          <a:xfrm>
            <a:off x="0" y="6753308"/>
            <a:ext cx="12192000" cy="1108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17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815413" y="2517005"/>
            <a:ext cx="1920000" cy="192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8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3695732" y="2517005"/>
            <a:ext cx="1920000" cy="192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9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6576051" y="2517005"/>
            <a:ext cx="1920000" cy="192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0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9456369" y="2517005"/>
            <a:ext cx="1920000" cy="192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7721753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5231904" y="2276872"/>
            <a:ext cx="5711957" cy="39364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1"/>
            <a:endParaRPr lang="ko-KR" altLang="en-US" sz="240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7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103445" y="1412776"/>
            <a:ext cx="4560000" cy="369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6200522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990600"/>
            <a:ext cx="3887755" cy="58674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4079776" y="0"/>
            <a:ext cx="8112224" cy="36210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957474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1013496"/>
            <a:ext cx="3887755" cy="35676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8304245" y="0"/>
            <a:ext cx="3887755" cy="458112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0" y="4773149"/>
            <a:ext cx="6096000" cy="208485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4759519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42176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1010261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595027" y="4101331"/>
            <a:ext cx="2400000" cy="230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1"/>
            <a:endParaRPr lang="ko-KR" altLang="en-US" sz="160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2" name="Rectangle 11"/>
          <p:cNvSpPr/>
          <p:nvPr userDrawn="1"/>
        </p:nvSpPr>
        <p:spPr>
          <a:xfrm>
            <a:off x="9196973" y="1700808"/>
            <a:ext cx="2400000" cy="2304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1"/>
            <a:endParaRPr lang="ko-KR" altLang="en-US" sz="160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3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595027" y="1700808"/>
            <a:ext cx="2400000" cy="230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9196973" y="4101331"/>
            <a:ext cx="2400000" cy="230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5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3119669" y="4101331"/>
            <a:ext cx="5952663" cy="230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3119669" y="1700808"/>
            <a:ext cx="5952663" cy="230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7835944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709650" y="480055"/>
            <a:ext cx="4224469" cy="419708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7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5126140" y="480056"/>
            <a:ext cx="6336704" cy="22961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8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5126140" y="2948948"/>
            <a:ext cx="1968000" cy="172819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9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7310492" y="2948948"/>
            <a:ext cx="1968000" cy="172819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0" name="Picture Placeholder 2"/>
          <p:cNvSpPr>
            <a:spLocks noGrp="1"/>
          </p:cNvSpPr>
          <p:nvPr>
            <p:ph type="pic" idx="17" hasCustomPrompt="1"/>
          </p:nvPr>
        </p:nvSpPr>
        <p:spPr>
          <a:xfrm>
            <a:off x="9494844" y="2948948"/>
            <a:ext cx="1968000" cy="172819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0230215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42176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1010261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5" name="그림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6767" y="2276873"/>
            <a:ext cx="7238124" cy="3966041"/>
          </a:xfrm>
          <a:prstGeom prst="rect">
            <a:avLst/>
          </a:prstGeom>
        </p:spPr>
      </p:pic>
      <p:sp>
        <p:nvSpPr>
          <p:cNvPr id="7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5705875" y="2485912"/>
            <a:ext cx="4832891" cy="312423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4037371" y="1"/>
            <a:ext cx="4128459" cy="60959"/>
          </a:xfrm>
          <a:prstGeom prst="rect">
            <a:avLst/>
          </a:prstGeom>
          <a:solidFill>
            <a:srgbClr val="EB49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0" y="6753308"/>
            <a:ext cx="12192000" cy="110875"/>
          </a:xfrm>
          <a:prstGeom prst="rect">
            <a:avLst/>
          </a:prstGeom>
          <a:solidFill>
            <a:srgbClr val="EB49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endParaRPr lang="en-US" sz="24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804153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42176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1010261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5" name="Picture 4" descr="D:\Fullppt\005-PNG이미지\모니터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400" y="1815747"/>
            <a:ext cx="3360373" cy="335054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D:\Fullppt\005-PNG이미지\모니터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6826" y="1815747"/>
            <a:ext cx="3360373" cy="335054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D:\Fullppt\005-PNG이미지\모니터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7251" y="1815747"/>
            <a:ext cx="3360373" cy="335054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909901" y="1957962"/>
            <a:ext cx="3073864" cy="208002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4539561" y="1957962"/>
            <a:ext cx="3073864" cy="208002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5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8169221" y="1957962"/>
            <a:ext cx="3073864" cy="208002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4037371" y="1"/>
            <a:ext cx="4128459" cy="6095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17" name="Rectangle 16"/>
          <p:cNvSpPr/>
          <p:nvPr userDrawn="1"/>
        </p:nvSpPr>
        <p:spPr>
          <a:xfrm>
            <a:off x="0" y="6753308"/>
            <a:ext cx="12192000" cy="1108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endParaRPr lang="en-US" sz="24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940683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0"/>
            <a:ext cx="12192000" cy="41010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1465714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64638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grpSp>
        <p:nvGrpSpPr>
          <p:cNvPr id="5" name="Group 4"/>
          <p:cNvGrpSpPr/>
          <p:nvPr userDrawn="1"/>
        </p:nvGrpSpPr>
        <p:grpSpPr>
          <a:xfrm>
            <a:off x="472011" y="1508786"/>
            <a:ext cx="3799787" cy="4865561"/>
            <a:chOff x="354008" y="1131589"/>
            <a:chExt cx="2849840" cy="3649171"/>
          </a:xfrm>
        </p:grpSpPr>
        <p:sp>
          <p:nvSpPr>
            <p:cNvPr id="6" name="Rounded Rectangle 5"/>
            <p:cNvSpPr/>
            <p:nvPr/>
          </p:nvSpPr>
          <p:spPr>
            <a:xfrm>
              <a:off x="354008" y="1131589"/>
              <a:ext cx="2849840" cy="3649171"/>
            </a:xfrm>
            <a:prstGeom prst="roundRect">
              <a:avLst>
                <a:gd name="adj" fmla="val 3968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1"/>
              <a:endParaRPr lang="ko-KR" altLang="en-US" sz="2400" dirty="0">
                <a:solidFill>
                  <a:prstClr val="white"/>
                </a:solidFill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531932" y="1347500"/>
              <a:ext cx="108520" cy="3240473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1"/>
              <a:endParaRPr lang="ko-KR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12" name="Half Frame 11"/>
            <p:cNvSpPr/>
            <p:nvPr/>
          </p:nvSpPr>
          <p:spPr>
            <a:xfrm rot="5400000">
              <a:off x="2592642" y="1238201"/>
              <a:ext cx="502331" cy="502331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1"/>
              <a:endParaRPr lang="ko-KR" altLang="en-US" sz="240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219781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2016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2169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2041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193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8609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7627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8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5" Type="http://schemas.openxmlformats.org/officeDocument/2006/relationships/theme" Target="../theme/theme3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 cstate="print">
            <a:lum/>
          </a:blip>
          <a:srcRect/>
          <a:stretch>
            <a:fillRect l="1000" t="-1000" r="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CDBBEF-AA6C-4BA6-85B2-A17D7F280E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3913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60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5" cstate="print">
            <a:lum/>
          </a:blip>
          <a:srcRect/>
          <a:stretch>
            <a:fillRect l="1000" t="-1000" r="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CDBBEF-AA6C-4BA6-85B2-A17D7F280E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3913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  <p:sldLayoutId id="2147483714" r:id="rId12"/>
    <p:sldLayoutId id="2147483715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485446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  <p:sldLayoutId id="2147483700" r:id="rId14"/>
  </p:sldLayoutIdLst>
  <p:hf hdr="0" ftr="0" dt="0"/>
  <p:txStyles>
    <p:titleStyle>
      <a:lvl1pPr algn="ctr" defTabSz="1219170" rtl="0" eaLnBrk="1" latinLnBrk="1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1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1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1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1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/>
          <p:cNvSpPr/>
          <p:nvPr/>
        </p:nvSpPr>
        <p:spPr>
          <a:xfrm>
            <a:off x="-4421" y="6053794"/>
            <a:ext cx="12196420" cy="4391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302197" y="5901985"/>
            <a:ext cx="45719" cy="61388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Slide Number Placeholder 2"/>
          <p:cNvSpPr txBox="1">
            <a:spLocks/>
          </p:cNvSpPr>
          <p:nvPr/>
        </p:nvSpPr>
        <p:spPr>
          <a:xfrm>
            <a:off x="8763000" y="65087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46" name="Right Triangle 45">
            <a:extLst>
              <a:ext uri="{FF2B5EF4-FFF2-40B4-BE49-F238E27FC236}">
                <a16:creationId xmlns:a16="http://schemas.microsoft.com/office/drawing/2014/main" id="{0983CA01-DED8-4A8A-82CA-5B1BE1DADB0C}"/>
              </a:ext>
            </a:extLst>
          </p:cNvPr>
          <p:cNvSpPr/>
          <p:nvPr/>
        </p:nvSpPr>
        <p:spPr>
          <a:xfrm flipV="1">
            <a:off x="9506857" y="5939880"/>
            <a:ext cx="1291772" cy="1157606"/>
          </a:xfrm>
          <a:prstGeom prst="rtTriangle">
            <a:avLst/>
          </a:prstGeom>
          <a:solidFill>
            <a:srgbClr val="FFFFFF">
              <a:lumMod val="95000"/>
              <a:alpha val="17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37" name="Right Triangle 36">
            <a:extLst>
              <a:ext uri="{FF2B5EF4-FFF2-40B4-BE49-F238E27FC236}">
                <a16:creationId xmlns:a16="http://schemas.microsoft.com/office/drawing/2014/main" id="{0983CA01-DED8-4A8A-82CA-5B1BE1DADB0C}"/>
              </a:ext>
            </a:extLst>
          </p:cNvPr>
          <p:cNvSpPr/>
          <p:nvPr/>
        </p:nvSpPr>
        <p:spPr>
          <a:xfrm flipH="1">
            <a:off x="7045437" y="-64960"/>
            <a:ext cx="5146562" cy="5852440"/>
          </a:xfrm>
          <a:prstGeom prst="rtTriangle">
            <a:avLst/>
          </a:prstGeom>
          <a:solidFill>
            <a:srgbClr val="FFFFFF">
              <a:lumMod val="95000"/>
              <a:alpha val="17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2698031" y="1476029"/>
            <a:ext cx="6829425" cy="2797237"/>
          </a:xfrm>
          <a:prstGeom prst="rect">
            <a:avLst/>
          </a:prstGeom>
          <a:gradFill flip="none" rotWithShape="1">
            <a:gsLst>
              <a:gs pos="15000">
                <a:srgbClr val="FFFFFF">
                  <a:alpha val="34000"/>
                </a:srgbClr>
              </a:gs>
              <a:gs pos="94000">
                <a:srgbClr val="FFFFFF">
                  <a:alpha val="34000"/>
                </a:srgbClr>
              </a:gs>
              <a:gs pos="2655">
                <a:schemeClr val="bg1">
                  <a:alpha val="0"/>
                </a:schemeClr>
              </a:gs>
              <a:gs pos="51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sz="2400" i="1" dirty="0">
                <a:solidFill>
                  <a:srgbClr val="000000"/>
                </a:solidFill>
              </a:rPr>
              <a:t>Submitted in the partial fulfillment for the award of the degree of</a:t>
            </a:r>
          </a:p>
          <a:p>
            <a:pPr algn="ctr">
              <a:lnSpc>
                <a:spcPct val="150000"/>
              </a:lnSpc>
            </a:pPr>
            <a:r>
              <a:rPr lang="en-US" sz="2400" b="1" dirty="0">
                <a:solidFill>
                  <a:srgbClr val="000000"/>
                </a:solidFill>
              </a:rPr>
              <a:t>BACHELOR OF ENGINEERING </a:t>
            </a:r>
            <a:endParaRPr lang="en-US" sz="2400" dirty="0">
              <a:solidFill>
                <a:srgbClr val="000000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sz="2400" i="1" dirty="0">
                <a:solidFill>
                  <a:srgbClr val="000000"/>
                </a:solidFill>
              </a:rPr>
              <a:t> IN</a:t>
            </a:r>
          </a:p>
          <a:p>
            <a:pPr algn="ctr">
              <a:lnSpc>
                <a:spcPct val="150000"/>
              </a:lnSpc>
            </a:pPr>
            <a:r>
              <a:rPr lang="en-US" sz="2400" b="1" dirty="0">
                <a:solidFill>
                  <a:srgbClr val="000000"/>
                </a:solidFill>
              </a:rPr>
              <a:t>Computer Science Engineering- Mobile Computing </a:t>
            </a:r>
            <a:endParaRPr lang="en-US" sz="2400" dirty="0">
              <a:solidFill>
                <a:srgbClr val="000000"/>
              </a:solidFill>
            </a:endParaRPr>
          </a:p>
        </p:txBody>
      </p:sp>
      <p:sp>
        <p:nvSpPr>
          <p:cNvPr id="43" name="Right Triangle 42"/>
          <p:cNvSpPr/>
          <p:nvPr/>
        </p:nvSpPr>
        <p:spPr>
          <a:xfrm rot="10800000" flipV="1">
            <a:off x="9829797" y="5333999"/>
            <a:ext cx="2366623" cy="1600201"/>
          </a:xfrm>
          <a:prstGeom prst="rt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>
            <a:spLocks noChangeArrowheads="1"/>
          </p:cNvSpPr>
          <p:nvPr/>
        </p:nvSpPr>
        <p:spPr bwMode="auto">
          <a:xfrm>
            <a:off x="6881359" y="6019560"/>
            <a:ext cx="492860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King" pitchFamily="2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King" pitchFamily="2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King" pitchFamily="2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King" pitchFamily="2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King" pitchFamily="2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9pPr>
          </a:lstStyle>
          <a:p>
            <a:pPr lvl="0"/>
            <a:r>
              <a:rPr 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Casper" panose="02000506000000020004" pitchFamily="2" charset="0"/>
                <a:ea typeface="Karla" pitchFamily="2" charset="0"/>
                <a:cs typeface="Karla" pitchFamily="2" charset="0"/>
              </a:rPr>
              <a:t>DISCOVER . </a:t>
            </a:r>
            <a:r>
              <a:rPr lang="en-US" sz="2000" b="1" dirty="0">
                <a:solidFill>
                  <a:srgbClr val="C00000"/>
                </a:solidFill>
                <a:latin typeface="Casper" panose="02000506000000020004" pitchFamily="2" charset="0"/>
                <a:ea typeface="Karla" pitchFamily="2" charset="0"/>
                <a:cs typeface="Karla" pitchFamily="2" charset="0"/>
              </a:rPr>
              <a:t>LEARN</a:t>
            </a:r>
            <a:r>
              <a:rPr 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Casper" panose="02000506000000020004" pitchFamily="2" charset="0"/>
                <a:ea typeface="Karla" pitchFamily="2" charset="0"/>
                <a:cs typeface="Karla" pitchFamily="2" charset="0"/>
              </a:rPr>
              <a:t> . EMPOWER</a:t>
            </a:r>
            <a:endParaRPr lang="en-US" sz="1200" b="1" dirty="0">
              <a:solidFill>
                <a:prstClr val="black"/>
              </a:solidFill>
              <a:latin typeface="Casper" panose="02000506000000020004" pitchFamily="2" charset="0"/>
            </a:endParaRPr>
          </a:p>
          <a:p>
            <a:pPr eaLnBrk="1" hangingPunct="1"/>
            <a:endParaRPr lang="en-US" sz="1600" b="1" dirty="0">
              <a:latin typeface="Casper" panose="02000506000000020004" pitchFamily="2" charset="0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6885780" y="6043646"/>
            <a:ext cx="45719" cy="37062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/>
          <p:cNvSpPr txBox="1">
            <a:spLocks noChangeArrowheads="1"/>
          </p:cNvSpPr>
          <p:nvPr/>
        </p:nvSpPr>
        <p:spPr bwMode="auto">
          <a:xfrm>
            <a:off x="443345" y="6014156"/>
            <a:ext cx="5882609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King" pitchFamily="2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King" pitchFamily="2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King" pitchFamily="2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King" pitchFamily="2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King" pitchFamily="2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9pPr>
          </a:lstStyle>
          <a:p>
            <a:pPr lvl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Department of AIT-CSE</a:t>
            </a:r>
            <a:endParaRPr lang="en-US" sz="16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6" name="TextBox 25"/>
          <p:cNvSpPr txBox="1">
            <a:spLocks noChangeArrowheads="1"/>
          </p:cNvSpPr>
          <p:nvPr/>
        </p:nvSpPr>
        <p:spPr bwMode="auto">
          <a:xfrm>
            <a:off x="1193800" y="443068"/>
            <a:ext cx="102616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King" pitchFamily="2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King" pitchFamily="2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King" pitchFamily="2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King" pitchFamily="2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King" pitchFamily="2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9pPr>
          </a:lstStyle>
          <a:p>
            <a:pPr algn="ctr"/>
            <a:r>
              <a:rPr lang="en-US" sz="3600" b="1" dirty="0">
                <a:latin typeface="Arial Black" pitchFamily="34" charset="0"/>
              </a:rPr>
              <a:t>HighRadius Business Track Project</a:t>
            </a:r>
            <a:endParaRPr lang="en-US" sz="3600" dirty="0">
              <a:latin typeface="Raleway ExtraBold" pitchFamily="34" charset="-52"/>
            </a:endParaRP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856200" y="4713444"/>
            <a:ext cx="243278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Submitted by: </a:t>
            </a:r>
          </a:p>
          <a:p>
            <a:r>
              <a:rPr lang="en-US" sz="2000" dirty="0"/>
              <a:t>Anand Svarup Bhatia </a:t>
            </a:r>
          </a:p>
          <a:p>
            <a:r>
              <a:rPr lang="en-US" sz="2000" dirty="0"/>
              <a:t>19BCS4257 </a:t>
            </a:r>
          </a:p>
          <a:p>
            <a:endParaRPr lang="en-US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7681250" y="4725655"/>
            <a:ext cx="297132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Under the Supervision of: </a:t>
            </a:r>
            <a:endParaRPr lang="en-US" sz="2000" dirty="0"/>
          </a:p>
          <a:p>
            <a:r>
              <a:rPr lang="en-US" sz="2000" dirty="0"/>
              <a:t>Divya Jha 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565021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and Outputs</a:t>
            </a:r>
          </a:p>
        </p:txBody>
      </p:sp>
      <p:pic>
        <p:nvPicPr>
          <p:cNvPr id="6" name="Content Placeholder 5" descr="Graphical user interface, application, PowerPoint&#10;&#10;Description automatically generated">
            <a:extLst>
              <a:ext uri="{FF2B5EF4-FFF2-40B4-BE49-F238E27FC236}">
                <a16:creationId xmlns:a16="http://schemas.microsoft.com/office/drawing/2014/main" id="{EB0A02B1-29F5-A8D1-A723-3FC2FA72A3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2496" y="1825625"/>
            <a:ext cx="6527007" cy="4351338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6627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picture containing timeline&#10;&#10;Description automatically generated">
            <a:extLst>
              <a:ext uri="{FF2B5EF4-FFF2-40B4-BE49-F238E27FC236}">
                <a16:creationId xmlns:a16="http://schemas.microsoft.com/office/drawing/2014/main" id="{74A0FE09-E187-0047-3196-41EC6EFF6B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9028" y="381000"/>
            <a:ext cx="8693944" cy="5795963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D932A2-9C33-1310-59B5-E6E10CC6D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3924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Graphical user interface&#10;&#10;Description automatically generated">
            <a:extLst>
              <a:ext uri="{FF2B5EF4-FFF2-40B4-BE49-F238E27FC236}">
                <a16:creationId xmlns:a16="http://schemas.microsoft.com/office/drawing/2014/main" id="{434D2255-55A0-1A10-435E-A08C602044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8553" y="393700"/>
            <a:ext cx="8674894" cy="5783263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721B90-C87E-1848-A3DF-FAAE84A29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3978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0EDAD575-82FF-E577-9CB7-D7396D766E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9550" y="923661"/>
            <a:ext cx="7879953" cy="5253302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28E0CC-5D1F-A60D-39F5-4725B36F9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902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CB485361-34AC-DAA1-FBF7-A77EBC4048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7603" y="419100"/>
            <a:ext cx="8636794" cy="5757863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8FD124-E825-9543-03FB-DAA8D5033F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10926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761BF76-4934-0AE4-7EFF-7EE759B2A8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0453" y="342900"/>
            <a:ext cx="8751094" cy="5834063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4BDAE8-9149-D42B-1C2A-CAE7B602C8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6568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5C47810-A305-9621-FD42-A82AA7EDC1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5671" y="136525"/>
            <a:ext cx="9060657" cy="604043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E7E725-6C60-42BD-42DA-1667BC5B21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3373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Graphical user interface, application, PowerPoint&#10;&#10;Description automatically generated">
            <a:extLst>
              <a:ext uri="{FF2B5EF4-FFF2-40B4-BE49-F238E27FC236}">
                <a16:creationId xmlns:a16="http://schemas.microsoft.com/office/drawing/2014/main" id="{D0943A94-B84F-CA44-5592-94B71DC336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5671" y="136525"/>
            <a:ext cx="9060657" cy="604043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0A957A-F553-6531-CF38-9D7779390C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5381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22DE2C1-C70A-1E75-F389-D708D6D9CA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2353" y="292100"/>
            <a:ext cx="8827294" cy="5884863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565A53-F6C4-E850-6D3A-C0CE60846F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9054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F2715E2-EEBB-5431-4A63-85BFD8A9F9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5671" y="136525"/>
            <a:ext cx="9060657" cy="604043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D1E94A-8FF0-C120-ACF6-CE11DE622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5362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5676" y="365126"/>
            <a:ext cx="10515600" cy="976206"/>
          </a:xfrm>
        </p:spPr>
        <p:txBody>
          <a:bodyPr/>
          <a:lstStyle/>
          <a:p>
            <a:r>
              <a:rPr lang="en-US" b="1" dirty="0">
                <a:latin typeface="Times New Roman"/>
                <a:cs typeface="Times New Roman"/>
              </a:rPr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88220"/>
            <a:ext cx="10515600" cy="4952253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/>
                <a:cs typeface="Times New Roman"/>
              </a:rPr>
              <a:t>Introduction to Project</a:t>
            </a:r>
          </a:p>
          <a:p>
            <a:r>
              <a:rPr lang="en-US" dirty="0">
                <a:latin typeface="Times New Roman"/>
                <a:cs typeface="Times New Roman"/>
              </a:rPr>
              <a:t>Problem Formulation</a:t>
            </a:r>
          </a:p>
          <a:p>
            <a:r>
              <a:rPr lang="en-US" dirty="0">
                <a:latin typeface="Times New Roman"/>
                <a:cs typeface="Times New Roman"/>
              </a:rPr>
              <a:t>Objectives of the work </a:t>
            </a:r>
          </a:p>
          <a:p>
            <a:r>
              <a:rPr lang="en-US" dirty="0">
                <a:latin typeface="Times New Roman"/>
                <a:cs typeface="Times New Roman"/>
              </a:rPr>
              <a:t>Methodology used</a:t>
            </a:r>
          </a:p>
          <a:p>
            <a:r>
              <a:rPr lang="en-US" spc="-10" dirty="0">
                <a:latin typeface="Times New Roman"/>
                <a:cs typeface="Times New Roman"/>
              </a:rPr>
              <a:t>Results and Outputs</a:t>
            </a:r>
          </a:p>
          <a:p>
            <a:r>
              <a:rPr lang="en-US" spc="-10" dirty="0">
                <a:latin typeface="Times New Roman"/>
                <a:cs typeface="Times New Roman"/>
              </a:rPr>
              <a:t>Conclusion</a:t>
            </a:r>
          </a:p>
          <a:p>
            <a:r>
              <a:rPr lang="en-US" dirty="0">
                <a:latin typeface="Times New Roman"/>
                <a:cs typeface="Times New Roman"/>
              </a:rPr>
              <a:t>Future Scope</a:t>
            </a:r>
          </a:p>
          <a:p>
            <a:r>
              <a:rPr lang="en-US" dirty="0">
                <a:latin typeface="Times New Roman"/>
                <a:cs typeface="Times New Roman"/>
              </a:rPr>
              <a:t>References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59825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18898"/>
            <a:ext cx="10515600" cy="4758066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The Three-month internship was completed with High radius teaching important life skills and lessons such as: </a:t>
            </a:r>
          </a:p>
          <a:p>
            <a:pPr marL="0" indent="0" algn="just">
              <a:buNone/>
            </a:pPr>
            <a:r>
              <a:rPr lang="en-IN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• Teamwork </a:t>
            </a:r>
          </a:p>
          <a:p>
            <a:pPr marL="0" indent="0" algn="just">
              <a:buNone/>
            </a:pPr>
            <a:r>
              <a:rPr lang="en-IN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• Critical thinking </a:t>
            </a:r>
          </a:p>
          <a:p>
            <a:pPr marL="0" indent="0" algn="just">
              <a:buNone/>
            </a:pPr>
            <a:r>
              <a:rPr lang="en-IN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• Time management </a:t>
            </a:r>
          </a:p>
          <a:p>
            <a:pPr marL="0" indent="0" algn="just">
              <a:buNone/>
            </a:pPr>
            <a:r>
              <a:rPr lang="en-IN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• Workload management </a:t>
            </a:r>
          </a:p>
          <a:p>
            <a:pPr marL="0" indent="0" algn="just">
              <a:buNone/>
            </a:pPr>
            <a:r>
              <a:rPr lang="en-IN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• Creativity </a:t>
            </a:r>
          </a:p>
          <a:p>
            <a:pPr marL="0" indent="0" algn="just">
              <a:buNone/>
            </a:pPr>
            <a:r>
              <a:rPr lang="en-IN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• Professional writing </a:t>
            </a:r>
          </a:p>
          <a:p>
            <a:pPr algn="just"/>
            <a:endParaRPr lang="en-IN" sz="1200" b="0" i="0" u="none" strike="noStrike" baseline="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Also, few industry skills were: </a:t>
            </a:r>
          </a:p>
          <a:p>
            <a:pPr marL="0" indent="0" algn="just">
              <a:buNone/>
            </a:pPr>
            <a:r>
              <a:rPr lang="en-IN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• G suite operation </a:t>
            </a:r>
          </a:p>
          <a:p>
            <a:pPr marL="0" indent="0" algn="just">
              <a:buNone/>
            </a:pPr>
            <a:r>
              <a:rPr lang="en-IN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• SQL operations </a:t>
            </a:r>
          </a:p>
          <a:p>
            <a:pPr marL="0" indent="0" algn="just">
              <a:buNone/>
            </a:pPr>
            <a:r>
              <a:rPr lang="en-IN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• Brain storming </a:t>
            </a:r>
          </a:p>
          <a:p>
            <a:pPr marL="0" indent="0" algn="just">
              <a:buNone/>
            </a:pPr>
            <a:r>
              <a:rPr lang="en-IN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• Supply chain management </a:t>
            </a:r>
          </a:p>
          <a:p>
            <a:pPr marL="0" indent="0" algn="just">
              <a:buNone/>
            </a:pPr>
            <a:r>
              <a:rPr lang="en-IN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• Negotiation skills </a:t>
            </a:r>
          </a:p>
          <a:p>
            <a:pPr marL="0" indent="0" algn="just">
              <a:buNone/>
            </a:pPr>
            <a:r>
              <a:rPr lang="en-IN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• Data analysis and management </a:t>
            </a:r>
          </a:p>
          <a:p>
            <a:pPr algn="just"/>
            <a:endParaRPr lang="en-IN" sz="1200" b="0" i="0" u="none" strike="noStrike" baseline="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Along with these day-to-day schedules made us all working in business track cooperate ready and always ready to take any challenge given at us. </a:t>
            </a: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4656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Scope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Detailed knowledge of HRC products to be taken </a:t>
            </a:r>
          </a:p>
          <a:p>
            <a:r>
              <a:rPr lang="en-US" dirty="0"/>
              <a:t>Hands on training to be taken </a:t>
            </a:r>
          </a:p>
          <a:p>
            <a:r>
              <a:rPr lang="en-US" dirty="0"/>
              <a:t>More skills to be developed with respect to Consultancy</a:t>
            </a:r>
          </a:p>
          <a:p>
            <a:r>
              <a:rPr lang="en-US" dirty="0"/>
              <a:t>Client Dealing to be done with enhanced problem solving </a:t>
            </a:r>
          </a:p>
          <a:p>
            <a:r>
              <a:rPr lang="en-US" dirty="0"/>
              <a:t>More discipline to be maintained in formal work</a:t>
            </a:r>
          </a:p>
          <a:p>
            <a:r>
              <a:rPr lang="en-US" dirty="0"/>
              <a:t>Time and pressure management to be strengthened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4283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16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7 </a:t>
            </a:r>
            <a:r>
              <a:rPr lang="en-US" sz="16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habbits</a:t>
            </a:r>
            <a:r>
              <a:rPr lang="en-US" sz="16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of life by </a:t>
            </a:r>
            <a:r>
              <a:rPr lang="en-US" sz="16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steve</a:t>
            </a:r>
            <a:r>
              <a:rPr lang="en-US" sz="16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covey: </a:t>
            </a:r>
            <a:r>
              <a:rPr lang="en-US" sz="1600" b="0" i="0" u="none" strike="noStrike" baseline="0" dirty="0">
                <a:solidFill>
                  <a:srgbClr val="0000FF"/>
                </a:solidFill>
                <a:latin typeface="Times New Roman" panose="02020603050405020304" pitchFamily="18" charset="0"/>
              </a:rPr>
              <a:t>https://www.franklincovey.com/the-7-habits/ </a:t>
            </a:r>
          </a:p>
          <a:p>
            <a:pPr marL="0" indent="0">
              <a:buNone/>
            </a:pPr>
            <a:r>
              <a:rPr lang="en-US" sz="16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• Business ethics: </a:t>
            </a:r>
            <a:r>
              <a:rPr lang="en-US" sz="1600" b="0" i="0" u="none" strike="noStrike" baseline="0" dirty="0">
                <a:solidFill>
                  <a:srgbClr val="0000FF"/>
                </a:solidFill>
                <a:latin typeface="Times New Roman" panose="02020603050405020304" pitchFamily="18" charset="0"/>
              </a:rPr>
              <a:t>https://corporatefinanceinstitute.com/resources/knowledge/other/business-ethics/ </a:t>
            </a:r>
          </a:p>
          <a:p>
            <a:pPr marL="0" indent="0">
              <a:buNone/>
            </a:pPr>
            <a:r>
              <a:rPr lang="en-US" sz="16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• Excel tips &amp; Tricks: </a:t>
            </a:r>
            <a:r>
              <a:rPr lang="en-US" sz="1600" b="0" i="0" u="none" strike="noStrike" baseline="0" dirty="0">
                <a:solidFill>
                  <a:srgbClr val="0000FF"/>
                </a:solidFill>
                <a:latin typeface="Times New Roman" panose="02020603050405020304" pitchFamily="18" charset="0"/>
              </a:rPr>
              <a:t>https://blog.hubspot.com/marketing/how-to-use-excel-tips </a:t>
            </a:r>
          </a:p>
          <a:p>
            <a:pPr marL="0" indent="0">
              <a:buNone/>
            </a:pPr>
            <a:r>
              <a:rPr lang="fr-FR" sz="16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• G-suite : </a:t>
            </a:r>
            <a:r>
              <a:rPr lang="fr-FR" sz="1600" b="0" i="0" u="none" strike="noStrike" baseline="0" dirty="0">
                <a:solidFill>
                  <a:srgbClr val="0000FF"/>
                </a:solidFill>
                <a:latin typeface="Times New Roman" panose="02020603050405020304" pitchFamily="18" charset="0"/>
              </a:rPr>
              <a:t>https://workspace.google.com/intl/en_in/ </a:t>
            </a:r>
          </a:p>
          <a:p>
            <a:pPr marL="0" indent="0">
              <a:buNone/>
            </a:pPr>
            <a:r>
              <a:rPr lang="en-US" sz="16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• Group Discussion: </a:t>
            </a:r>
            <a:r>
              <a:rPr lang="en-US" sz="1600" b="0" i="0" u="none" strike="noStrike" baseline="0" dirty="0">
                <a:solidFill>
                  <a:srgbClr val="0000FF"/>
                </a:solidFill>
                <a:latin typeface="Times New Roman" panose="02020603050405020304" pitchFamily="18" charset="0"/>
              </a:rPr>
              <a:t>https://www.javatpoint.com/group-discussion#:~:text=Group%20Discussion%20or%20GD%20is,group%20represents%20his%2Fher%20perspective. </a:t>
            </a:r>
          </a:p>
          <a:p>
            <a:pPr marL="0" indent="0">
              <a:buNone/>
            </a:pPr>
            <a:r>
              <a:rPr lang="fr-FR" sz="16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• Professional </a:t>
            </a:r>
            <a:r>
              <a:rPr lang="fr-FR" sz="16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Ethics</a:t>
            </a:r>
            <a:r>
              <a:rPr lang="fr-FR" sz="16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: </a:t>
            </a:r>
            <a:r>
              <a:rPr lang="fr-FR" sz="1600" b="0" i="0" u="none" strike="noStrike" baseline="0" dirty="0">
                <a:solidFill>
                  <a:srgbClr val="0000FF"/>
                </a:solidFill>
                <a:latin typeface="Times New Roman" panose="02020603050405020304" pitchFamily="18" charset="0"/>
              </a:rPr>
              <a:t>https://en.wikipedia.org/wiki/Professional_ethics </a:t>
            </a:r>
          </a:p>
          <a:p>
            <a:pPr marL="0" indent="0">
              <a:buNone/>
            </a:pPr>
            <a:r>
              <a:rPr lang="en-IN" sz="16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• Interview Skills: </a:t>
            </a:r>
            <a:r>
              <a:rPr lang="en-IN" sz="1600" b="0" i="0" u="none" strike="noStrike" baseline="0" dirty="0">
                <a:solidFill>
                  <a:srgbClr val="0000FF"/>
                </a:solidFill>
                <a:latin typeface="Times New Roman" panose="02020603050405020304" pitchFamily="18" charset="0"/>
              </a:rPr>
              <a:t>https://www.indeed.com/career-advice/interviewing/interview-skill </a:t>
            </a:r>
          </a:p>
          <a:p>
            <a:pPr marL="0" indent="0">
              <a:buNone/>
            </a:pPr>
            <a:r>
              <a:rPr lang="en-US" sz="16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• Business Principles: </a:t>
            </a:r>
            <a:r>
              <a:rPr lang="en-US" sz="1600" b="0" i="0" u="none" strike="noStrike" baseline="0" dirty="0">
                <a:solidFill>
                  <a:srgbClr val="0000FF"/>
                </a:solidFill>
                <a:latin typeface="Times New Roman" panose="02020603050405020304" pitchFamily="18" charset="0"/>
              </a:rPr>
              <a:t>https://www.indeed.com/career-advice/career-development/fundamental-business-principles </a:t>
            </a:r>
          </a:p>
          <a:p>
            <a:pPr marL="0" indent="0">
              <a:buNone/>
            </a:pPr>
            <a:r>
              <a:rPr lang="en-US" sz="16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• Email Writing: </a:t>
            </a:r>
            <a:r>
              <a:rPr lang="en-US" sz="1600" b="0" i="0" u="none" strike="noStrike" baseline="0" dirty="0">
                <a:solidFill>
                  <a:srgbClr val="0000FF"/>
                </a:solidFill>
                <a:latin typeface="Times New Roman" panose="02020603050405020304" pitchFamily="18" charset="0"/>
              </a:rPr>
              <a:t>https://www.ilac.com/10-tips-on-how-to-write-a-business-email-in-english/ </a:t>
            </a:r>
          </a:p>
          <a:p>
            <a:pPr marL="0" indent="0">
              <a:buNone/>
            </a:pPr>
            <a:r>
              <a:rPr lang="en-US" sz="16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• Business Communication : </a:t>
            </a:r>
            <a:r>
              <a:rPr lang="en-US" sz="1600" b="0" i="0" u="none" strike="noStrike" baseline="0" dirty="0">
                <a:solidFill>
                  <a:srgbClr val="0000FF"/>
                </a:solidFill>
                <a:latin typeface="Times New Roman" panose="02020603050405020304" pitchFamily="18" charset="0"/>
              </a:rPr>
              <a:t>https://www.nextiva.com/blog/what-is-business-communication.html#:~:text=Business%20communication%20is%20the%20process,organizational%20practices%20and%20reduce%20errors. </a:t>
            </a:r>
          </a:p>
          <a:p>
            <a:pPr marL="0" indent="0">
              <a:buNone/>
            </a:pP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258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E9B109-ECDA-4C66-3F9B-C546EE3FFE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 (Cont.)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A813FA-925F-EFA8-54F6-A3E9C5454F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it-IT" sz="16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• SQL: </a:t>
            </a:r>
            <a:r>
              <a:rPr lang="it-IT" sz="1600" b="0" i="0" u="none" strike="noStrike" baseline="0" dirty="0">
                <a:solidFill>
                  <a:srgbClr val="0000FF"/>
                </a:solidFill>
                <a:latin typeface="Times New Roman" panose="02020603050405020304" pitchFamily="18" charset="0"/>
              </a:rPr>
              <a:t>https://www.w3schools.com/sql/default.asp </a:t>
            </a:r>
          </a:p>
          <a:p>
            <a:pPr marL="0" indent="0">
              <a:buNone/>
            </a:pPr>
            <a:r>
              <a:rPr lang="en-IN" sz="16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• Excel : </a:t>
            </a:r>
            <a:r>
              <a:rPr lang="en-IN" sz="1600" b="0" i="0" u="none" strike="noStrike" baseline="0" dirty="0">
                <a:solidFill>
                  <a:srgbClr val="0000FF"/>
                </a:solidFill>
                <a:latin typeface="Times New Roman" panose="02020603050405020304" pitchFamily="18" charset="0"/>
              </a:rPr>
              <a:t>https://support.microsoft.com/en-us/office/excel-functions-alphabetical-b3944572-255d-4efb-bb96-c6d90033e188 </a:t>
            </a:r>
          </a:p>
          <a:p>
            <a:pPr marL="0" indent="0">
              <a:buNone/>
            </a:pPr>
            <a:r>
              <a:rPr lang="en-IN" sz="16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• B2B VS B2C : </a:t>
            </a:r>
            <a:r>
              <a:rPr lang="en-IN" sz="1600" b="0" i="0" u="none" strike="noStrike" baseline="0" dirty="0">
                <a:solidFill>
                  <a:srgbClr val="0000FF"/>
                </a:solidFill>
                <a:latin typeface="Times New Roman" panose="02020603050405020304" pitchFamily="18" charset="0"/>
              </a:rPr>
              <a:t>https://www.salesforce.com/eu/blog/2021/11/b2b-vs-b2c-ecommerce-difference.html#:~:text=B2B%20stands%20for%20'business%20to,B2C%20ecommerce%20targets%20personal%20consumers. </a:t>
            </a:r>
          </a:p>
          <a:p>
            <a:pPr marL="0" indent="0">
              <a:buNone/>
            </a:pPr>
            <a:r>
              <a:rPr lang="en-US" sz="16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• </a:t>
            </a:r>
            <a:r>
              <a:rPr lang="en-US" sz="16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Highradius</a:t>
            </a:r>
            <a:r>
              <a:rPr lang="en-US" sz="16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: </a:t>
            </a:r>
            <a:r>
              <a:rPr lang="en-US" sz="1600" b="0" i="0" u="none" strike="noStrike" baseline="0" dirty="0">
                <a:solidFill>
                  <a:srgbClr val="0000FF"/>
                </a:solidFill>
                <a:latin typeface="Times New Roman" panose="02020603050405020304" pitchFamily="18" charset="0"/>
              </a:rPr>
              <a:t>https://www.highradius.com/resources/ebooks/ </a:t>
            </a:r>
            <a:endParaRPr lang="en-US" sz="1600" b="0" i="0" u="none" strike="noStrike" baseline="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0" indent="0">
              <a:buNone/>
            </a:pPr>
            <a:endParaRPr lang="en-IN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7585E2-7027-AFB2-0F10-2546ABD692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2802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Project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/>
              <a:t>HighRadius Business Track Internship was internship program to skill students to work in professional environment and learn consultancy skills.</a:t>
            </a:r>
          </a:p>
          <a:p>
            <a:pPr algn="just"/>
            <a:r>
              <a:rPr lang="en-US" dirty="0"/>
              <a:t>This internship included: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Case-Study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Excel Function Assignments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Data interpretation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SQL Assignments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0127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EC2642-9146-D481-09F3-5A00BC445B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80171"/>
            <a:ext cx="10515600" cy="5596792"/>
          </a:xfrm>
        </p:spPr>
        <p:txBody>
          <a:bodyPr/>
          <a:lstStyle/>
          <a:p>
            <a:pPr marL="0" indent="0" algn="just">
              <a:buNone/>
            </a:pPr>
            <a:r>
              <a:rPr lang="en-US" sz="36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The Three-month internship was completed with High radius teaching important life skills and lessons such as: </a:t>
            </a:r>
          </a:p>
          <a:p>
            <a:pPr marL="0" indent="0" algn="just">
              <a:buNone/>
            </a:pPr>
            <a:r>
              <a:rPr lang="en-IN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• Teamwork </a:t>
            </a:r>
          </a:p>
          <a:p>
            <a:pPr marL="0" indent="0" algn="just">
              <a:buNone/>
            </a:pPr>
            <a:r>
              <a:rPr lang="en-IN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• Critical thinking </a:t>
            </a:r>
          </a:p>
          <a:p>
            <a:pPr marL="0" indent="0" algn="just">
              <a:buNone/>
            </a:pPr>
            <a:r>
              <a:rPr lang="en-IN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• Time management </a:t>
            </a:r>
          </a:p>
          <a:p>
            <a:pPr marL="0" indent="0" algn="just">
              <a:buNone/>
            </a:pPr>
            <a:r>
              <a:rPr lang="en-IN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• Workload management </a:t>
            </a:r>
          </a:p>
          <a:p>
            <a:pPr marL="0" indent="0" algn="just">
              <a:buNone/>
            </a:pPr>
            <a:r>
              <a:rPr lang="en-IN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• Creativity </a:t>
            </a:r>
          </a:p>
          <a:p>
            <a:pPr marL="0" indent="0" algn="just">
              <a:buNone/>
            </a:pPr>
            <a:r>
              <a:rPr lang="en-IN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• Professional writing </a:t>
            </a:r>
          </a:p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86BE89-8BF2-67B9-8F4B-93410FE7BF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8584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Formulation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Key performance area / Key Job Activities: </a:t>
            </a:r>
          </a:p>
          <a:p>
            <a:pPr marL="0" indent="0">
              <a:buNone/>
            </a:pPr>
            <a:endParaRPr lang="en-US" sz="2400" b="0" i="0" u="none" strike="noStrike" baseline="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IN" sz="24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1. Consulting </a:t>
            </a:r>
          </a:p>
          <a:p>
            <a:pPr marL="0" indent="0">
              <a:buNone/>
            </a:pPr>
            <a:r>
              <a:rPr lang="en-IN" sz="24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2. Group Discussions </a:t>
            </a:r>
          </a:p>
          <a:p>
            <a:pPr marL="0" indent="0">
              <a:buNone/>
            </a:pPr>
            <a:r>
              <a:rPr lang="en-IN" sz="24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3. Business Case studies </a:t>
            </a:r>
          </a:p>
          <a:p>
            <a:pPr marL="0" indent="0">
              <a:buNone/>
            </a:pPr>
            <a:r>
              <a:rPr lang="en-IN" sz="24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4. Collaborations </a:t>
            </a:r>
          </a:p>
          <a:p>
            <a:pPr marL="0" indent="0">
              <a:buNone/>
            </a:pPr>
            <a:r>
              <a:rPr lang="en-IN" sz="24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5. Brain Storming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0345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1D713-18B0-BCA9-E8CD-08A378022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Formulation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52FE9C-BF7B-C994-580F-A03813F72C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2400" dirty="0"/>
              <a:t>Case-Study included following Skills to be implemented:</a:t>
            </a:r>
          </a:p>
          <a:p>
            <a:pPr algn="just"/>
            <a:r>
              <a:rPr lang="en-IN" sz="2400" dirty="0"/>
              <a:t>Market Sizing. </a:t>
            </a:r>
          </a:p>
          <a:p>
            <a:pPr algn="just"/>
            <a:r>
              <a:rPr lang="en-IN" sz="2400" dirty="0"/>
              <a:t>Guesstimation.</a:t>
            </a:r>
          </a:p>
          <a:p>
            <a:pPr algn="just"/>
            <a:r>
              <a:rPr lang="en-IN" sz="2400" dirty="0"/>
              <a:t>Q-Matrix Analysis.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400" dirty="0"/>
              <a:t>Analyzing statistics.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400" dirty="0"/>
              <a:t>Detecting issues and investigating ways to resolve them.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400" dirty="0"/>
              <a:t>Assessing the pros and cons of possible strategies.</a:t>
            </a:r>
          </a:p>
          <a:p>
            <a:pPr algn="just"/>
            <a:r>
              <a:rPr lang="en-US" sz="2400" dirty="0"/>
              <a:t>Conducting research, surveys and interviews to gain understanding of the business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IN" dirty="0"/>
          </a:p>
          <a:p>
            <a:endParaRPr lang="en-IN" dirty="0"/>
          </a:p>
          <a:p>
            <a:pPr marL="0" indent="0">
              <a:buNone/>
            </a:pPr>
            <a:endParaRPr lang="en-IN" dirty="0"/>
          </a:p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6090F1-2AA4-55A4-3DA0-922BFC6BEE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0975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 </a:t>
            </a:r>
            <a:r>
              <a:rPr lang="en-US"/>
              <a:t>of the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Understanding market sizing and potential calculation of the product</a:t>
            </a:r>
          </a:p>
          <a:p>
            <a:r>
              <a:rPr lang="en-US" dirty="0"/>
              <a:t>Understanding customers needs and requirements</a:t>
            </a:r>
          </a:p>
          <a:p>
            <a:r>
              <a:rPr lang="en-US" dirty="0"/>
              <a:t>Analyzing and interpreting data</a:t>
            </a:r>
          </a:p>
          <a:p>
            <a:r>
              <a:rPr lang="en-US" dirty="0"/>
              <a:t>Solution finding</a:t>
            </a:r>
          </a:p>
          <a:p>
            <a:r>
              <a:rPr lang="en-US" dirty="0"/>
              <a:t>Brainstorming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Implementing agreed solutions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Developing and implementing new procedures or training.</a:t>
            </a:r>
          </a:p>
          <a:p>
            <a:r>
              <a:rPr lang="en-US" dirty="0"/>
              <a:t> Compiling and presenting information orally, visually and in writing.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9653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 used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Tools that were majorly used were: </a:t>
            </a:r>
          </a:p>
          <a:p>
            <a:pPr marL="0" indent="0">
              <a:buNone/>
            </a:pPr>
            <a:r>
              <a:rPr lang="en-IN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1. Microsoft Office PowerPoint </a:t>
            </a:r>
          </a:p>
          <a:p>
            <a:pPr marL="0" indent="0">
              <a:buNone/>
            </a:pPr>
            <a:r>
              <a:rPr lang="en-IN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2. Excel. </a:t>
            </a:r>
          </a:p>
          <a:p>
            <a:pPr marL="0" indent="0">
              <a:buNone/>
            </a:pPr>
            <a:r>
              <a:rPr lang="en-IN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3. MS Word </a:t>
            </a:r>
          </a:p>
          <a:p>
            <a:pPr marL="0" indent="0">
              <a:buNone/>
            </a:pPr>
            <a:r>
              <a:rPr lang="en-IN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4. MY SQL </a:t>
            </a:r>
          </a:p>
          <a:p>
            <a:pPr marL="0" indent="0">
              <a:buNone/>
            </a:pPr>
            <a:r>
              <a:rPr lang="en-IN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5. Google Sheets </a:t>
            </a:r>
          </a:p>
          <a:p>
            <a:pPr marL="0" indent="0">
              <a:buNone/>
            </a:pPr>
            <a:r>
              <a:rPr lang="en-IN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6. Google Docs </a:t>
            </a:r>
          </a:p>
          <a:p>
            <a:pPr marL="0" indent="0">
              <a:buNone/>
            </a:pPr>
            <a:r>
              <a:rPr lang="en-IN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7. G-Suite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2401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00A26-28FC-D6E8-F2B7-48A9FB2DB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</a:t>
            </a:r>
            <a:endParaRPr lang="en-IN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119BAE3-9B41-A7E3-1A3F-1421F0D2D7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53137" y="2258182"/>
            <a:ext cx="4067597" cy="3530674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49E685-9F66-A35C-47A9-A4FD3BA01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827CFB3-CAD9-5FD9-5F5A-D563C4875D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748697"/>
            <a:ext cx="4749421" cy="2861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535854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ontents Slide Master">
  <a:themeElements>
    <a:clrScheme name="ALLPPT-COLOR-A33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EF4A4A"/>
      </a:accent1>
      <a:accent2>
        <a:srgbClr val="262626"/>
      </a:accent2>
      <a:accent3>
        <a:srgbClr val="EF4A4A"/>
      </a:accent3>
      <a:accent4>
        <a:srgbClr val="262626"/>
      </a:accent4>
      <a:accent5>
        <a:srgbClr val="EF4A4A"/>
      </a:accent5>
      <a:accent6>
        <a:srgbClr val="262626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smaple</Template>
  <TotalTime>6235</TotalTime>
  <Words>772</Words>
  <Application>Microsoft Office PowerPoint</Application>
  <PresentationFormat>Widescreen</PresentationFormat>
  <Paragraphs>139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23</vt:i4>
      </vt:variant>
    </vt:vector>
  </HeadingPairs>
  <TitlesOfParts>
    <vt:vector size="33" baseType="lpstr">
      <vt:lpstr>Arial</vt:lpstr>
      <vt:lpstr>Arial Black</vt:lpstr>
      <vt:lpstr>Calibri</vt:lpstr>
      <vt:lpstr>Calibri Light</vt:lpstr>
      <vt:lpstr>Casper</vt:lpstr>
      <vt:lpstr>Raleway ExtraBold</vt:lpstr>
      <vt:lpstr>Times New Roman</vt:lpstr>
      <vt:lpstr>1_Office Theme</vt:lpstr>
      <vt:lpstr>2_Office Theme</vt:lpstr>
      <vt:lpstr>Contents Slide Master</vt:lpstr>
      <vt:lpstr>PowerPoint Presentation</vt:lpstr>
      <vt:lpstr>Outline</vt:lpstr>
      <vt:lpstr>Introduction to Project</vt:lpstr>
      <vt:lpstr>PowerPoint Presentation</vt:lpstr>
      <vt:lpstr>Problem Formulation</vt:lpstr>
      <vt:lpstr>Problem Formulation</vt:lpstr>
      <vt:lpstr>Objectives of the Work</vt:lpstr>
      <vt:lpstr>Methodology used</vt:lpstr>
      <vt:lpstr>Methodology</vt:lpstr>
      <vt:lpstr>Results and Outputs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</vt:lpstr>
      <vt:lpstr>Future Scope</vt:lpstr>
      <vt:lpstr>References</vt:lpstr>
      <vt:lpstr>References (Cont.)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Branding</dc:creator>
  <cp:lastModifiedBy>Anand Svarup</cp:lastModifiedBy>
  <cp:revision>497</cp:revision>
  <dcterms:created xsi:type="dcterms:W3CDTF">2019-01-09T10:33:58Z</dcterms:created>
  <dcterms:modified xsi:type="dcterms:W3CDTF">2022-05-19T19:45:21Z</dcterms:modified>
</cp:coreProperties>
</file>